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Economica"/>
      <p:regular r:id="rId27"/>
      <p:bold r:id="rId28"/>
      <p:italic r:id="rId29"/>
      <p:boldItalic r:id="rId30"/>
    </p:embeddedFont>
    <p:embeddedFont>
      <p:font typeface="Helvetica Neue"/>
      <p:regular r:id="rId31"/>
      <p:bold r:id="rId32"/>
      <p:italic r:id="rId33"/>
      <p:boldItalic r:id="rId34"/>
    </p:embeddedFont>
    <p:embeddedFont>
      <p:font typeface="Arial Black"/>
      <p:regular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AC6A5CF4-4942-4A3D-A71D-E81D81E43F83}">
  <a:tblStyle styleId="{AC6A5CF4-4942-4A3D-A71D-E81D81E43F83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Economica-bold.fntdata"/><Relationship Id="rId27" Type="http://schemas.openxmlformats.org/officeDocument/2006/relationships/font" Target="fonts/Economic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conomica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regular.fntdata"/><Relationship Id="rId30" Type="http://schemas.openxmlformats.org/officeDocument/2006/relationships/font" Target="fonts/Economica-boldItalic.fntdata"/><Relationship Id="rId11" Type="http://schemas.openxmlformats.org/officeDocument/2006/relationships/slide" Target="slides/slide6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35" Type="http://schemas.openxmlformats.org/officeDocument/2006/relationships/font" Target="fonts/ArialBlack-regular.fntdata"/><Relationship Id="rId12" Type="http://schemas.openxmlformats.org/officeDocument/2006/relationships/slide" Target="slides/slide7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Jaime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Patricia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Sascha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Nishant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Jaime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Jaime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Patricia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Hannah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Hannah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Hannah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Hannah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Sascha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Sascha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Jaime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Andrew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Patricia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Andrew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Andrew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Nishant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ctrTitle"/>
          </p:nvPr>
        </p:nvSpPr>
        <p:spPr>
          <a:xfrm>
            <a:off x="457200" y="171450"/>
            <a:ext cx="7772400" cy="3428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 Black"/>
              <a:buNone/>
              <a:defRPr b="0" i="0" sz="8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457200" y="3600450"/>
            <a:ext cx="6858000" cy="6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457200" marR="0" rtl="0" algn="ctr">
              <a:spcBef>
                <a:spcPts val="400"/>
              </a:spcBef>
              <a:buClr>
                <a:schemeClr val="dk2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360"/>
              </a:spcBef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360"/>
              </a:spcBef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360"/>
              </a:spcBef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Shape 18"/>
          <p:cNvSpPr/>
          <p:nvPr/>
        </p:nvSpPr>
        <p:spPr>
          <a:xfrm>
            <a:off x="9001124" y="3634739"/>
            <a:ext cx="142875" cy="150875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9001124" y="0"/>
            <a:ext cx="142875" cy="36347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b="1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3575050" y="1200150"/>
            <a:ext cx="5111750" cy="33604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700" lvl="1" marL="457200" marR="0" rtl="0" algn="l">
              <a:spcBef>
                <a:spcPts val="5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57200" y="1200150"/>
            <a:ext cx="3008313" cy="33604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32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76" name="Shape 76"/>
          <p:cNvSpPr txBox="1"/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9001124" y="3634739"/>
            <a:ext cx="142875" cy="150875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/>
          <p:nvPr>
            <p:ph idx="2" type="pic"/>
          </p:nvPr>
        </p:nvSpPr>
        <p:spPr>
          <a:xfrm>
            <a:off x="0" y="0"/>
            <a:ext cx="9000876" cy="363474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560"/>
              </a:spcBef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480"/>
              </a:spcBef>
              <a:buClr>
                <a:schemeClr val="dk2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400"/>
              </a:spcBef>
              <a:buClr>
                <a:schemeClr val="dk2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400"/>
              </a:spcBef>
              <a:buClr>
                <a:schemeClr val="dk2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2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2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2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2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457200" y="4286250"/>
            <a:ext cx="8153399" cy="34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32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  <p:sp>
        <p:nvSpPr>
          <p:cNvPr id="84" name="Shape 84"/>
          <p:cNvSpPr txBox="1"/>
          <p:nvPr>
            <p:ph type="title"/>
          </p:nvPr>
        </p:nvSpPr>
        <p:spPr>
          <a:xfrm>
            <a:off x="457200" y="3714750"/>
            <a:ext cx="8153399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2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5" name="Shape 85"/>
          <p:cNvSpPr/>
          <p:nvPr/>
        </p:nvSpPr>
        <p:spPr>
          <a:xfrm>
            <a:off x="9001124" y="0"/>
            <a:ext cx="142875" cy="36347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8" name="Shape 88"/>
          <p:cNvSpPr txBox="1"/>
          <p:nvPr>
            <p:ph idx="1" type="body"/>
          </p:nvPr>
        </p:nvSpPr>
        <p:spPr>
          <a:xfrm rot="5400000">
            <a:off x="2627114" y="-855462"/>
            <a:ext cx="3280172" cy="7619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3500" lvl="1" marL="4572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 rot="5400000">
            <a:off x="5463777" y="1371600"/>
            <a:ext cx="438864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94" name="Shape 94"/>
          <p:cNvSpPr txBox="1"/>
          <p:nvPr>
            <p:ph idx="1" type="body"/>
          </p:nvPr>
        </p:nvSpPr>
        <p:spPr>
          <a:xfrm rot="5400000">
            <a:off x="1272778" y="-609598"/>
            <a:ext cx="4388643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3500" lvl="1" marL="4572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6" y="3159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6" y="1225225"/>
            <a:ext cx="85205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3500" lvl="1" marL="4572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0" lvl="5" marL="25146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0" lvl="6" marL="29718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0" lvl="7" marL="34290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0" lvl="8" marL="38862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63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6" y="3159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6" y="1225225"/>
            <a:ext cx="3999898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14300" lvl="1" marL="4572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52400" lvl="2" marL="11430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52400" lvl="3" marL="16002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52400" lvl="4" marL="20574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52400" lvl="5" marL="25146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52400" lvl="6" marL="29718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52400" lvl="7" marL="34290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52400" lvl="8" marL="38862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832405" y="1225225"/>
            <a:ext cx="3999898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14300" lvl="1" marL="4572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52400" lvl="2" marL="11430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52400" lvl="3" marL="16002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52400" lvl="4" marL="20574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52400" lvl="5" marL="25146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52400" lvl="6" marL="29718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52400" lvl="7" marL="34290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52400" lvl="8" marL="388620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63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1_Section 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algn="ctr">
              <a:spcBef>
                <a:spcPts val="0"/>
              </a:spcBef>
              <a:buNone/>
              <a:defRPr sz="1800"/>
            </a:lvl2pPr>
            <a:lvl3pPr indent="0" lvl="2" algn="ctr">
              <a:spcBef>
                <a:spcPts val="0"/>
              </a:spcBef>
              <a:buNone/>
              <a:defRPr sz="1800"/>
            </a:lvl3pPr>
            <a:lvl4pPr indent="0" lvl="3" algn="ctr">
              <a:spcBef>
                <a:spcPts val="0"/>
              </a:spcBef>
              <a:buNone/>
              <a:defRPr sz="1800"/>
            </a:lvl4pPr>
            <a:lvl5pPr indent="0" lvl="4" algn="ctr">
              <a:spcBef>
                <a:spcPts val="0"/>
              </a:spcBef>
              <a:buNone/>
              <a:defRPr sz="1800"/>
            </a:lvl5pPr>
            <a:lvl6pPr indent="0" lvl="5" algn="ctr">
              <a:spcBef>
                <a:spcPts val="0"/>
              </a:spcBef>
              <a:buNone/>
              <a:defRPr sz="1800"/>
            </a:lvl6pPr>
            <a:lvl7pPr indent="0" lvl="6" algn="ctr">
              <a:spcBef>
                <a:spcPts val="0"/>
              </a:spcBef>
              <a:buNone/>
              <a:defRPr sz="1800"/>
            </a:lvl7pPr>
            <a:lvl8pPr indent="0" lvl="7" algn="ctr">
              <a:spcBef>
                <a:spcPts val="0"/>
              </a:spcBef>
              <a:buNone/>
              <a:defRPr sz="1800"/>
            </a:lvl8pPr>
            <a:lvl9pPr indent="0" lvl="8" algn="ctr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63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457200" y="1314450"/>
            <a:ext cx="7619999" cy="3280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3500" lvl="1" marL="4572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57200" y="1085850"/>
            <a:ext cx="7772400" cy="3240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 Black"/>
              <a:buNone/>
              <a:defRPr b="0" i="0" sz="8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457200" y="171451"/>
            <a:ext cx="7772400" cy="800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457200" marR="0" rtl="0" algn="l">
              <a:spcBef>
                <a:spcPts val="360"/>
              </a:spcBef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280"/>
              </a:spcBef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280"/>
              </a:spcBef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280"/>
              </a:spcBef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280"/>
              </a:spcBef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280"/>
              </a:spcBef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280"/>
              </a:spcBef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4" name="Shape 44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1630679" y="1181100"/>
            <a:ext cx="329184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56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" lvl="1" marL="457200" marR="0" rtl="0" algn="l">
              <a:spcBef>
                <a:spcPts val="48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2" type="body"/>
          </p:nvPr>
        </p:nvSpPr>
        <p:spPr>
          <a:xfrm>
            <a:off x="5090160" y="1181100"/>
            <a:ext cx="329184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56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" lvl="1" marL="457200" marR="0" rtl="0" algn="l">
              <a:spcBef>
                <a:spcPts val="48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1627632" y="1179575"/>
            <a:ext cx="3291840" cy="47982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36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2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2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2" type="body"/>
          </p:nvPr>
        </p:nvSpPr>
        <p:spPr>
          <a:xfrm>
            <a:off x="1627632" y="1694525"/>
            <a:ext cx="3291840" cy="28803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8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3500" lvl="1" marL="4572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3" type="body"/>
          </p:nvPr>
        </p:nvSpPr>
        <p:spPr>
          <a:xfrm>
            <a:off x="5093207" y="1179575"/>
            <a:ext cx="3291840" cy="47982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36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2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2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4" type="body"/>
          </p:nvPr>
        </p:nvSpPr>
        <p:spPr>
          <a:xfrm>
            <a:off x="5093207" y="1694525"/>
            <a:ext cx="3291840" cy="28803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8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3500" lvl="1" marL="4572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3" name="Shape 63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 b="0" i="0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314450"/>
            <a:ext cx="7619999" cy="3280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3500" lvl="1" marL="4572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 rot="-5400000">
            <a:off x="8391842" y="4368482"/>
            <a:ext cx="9867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fld id="{00000000-1234-1234-1234-123412341234}" type="slidenum">
              <a:rPr b="1" i="0" lang="en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  <p:sp>
        <p:nvSpPr>
          <p:cNvPr id="11" name="Shape 11"/>
          <p:cNvSpPr/>
          <p:nvPr/>
        </p:nvSpPr>
        <p:spPr>
          <a:xfrm>
            <a:off x="9001124" y="0"/>
            <a:ext cx="142875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9001124" y="1028700"/>
            <a:ext cx="142875" cy="411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8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23.jp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2.jpg"/><Relationship Id="rId6" Type="http://schemas.openxmlformats.org/officeDocument/2006/relationships/image" Target="../media/image17.jpg"/><Relationship Id="rId7" Type="http://schemas.openxmlformats.org/officeDocument/2006/relationships/image" Target="../media/image25.jpg"/><Relationship Id="rId8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cokecce.com/insights/recycle-for-the-future" TargetMode="External"/><Relationship Id="rId4" Type="http://schemas.openxmlformats.org/officeDocument/2006/relationships/hyperlink" Target="http://www.americasquarterly.org/waste-and-recycli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9.png"/><Relationship Id="rId4" Type="http://schemas.openxmlformats.org/officeDocument/2006/relationships/image" Target="../media/image0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ctrTitle"/>
          </p:nvPr>
        </p:nvSpPr>
        <p:spPr>
          <a:xfrm>
            <a:off x="311712" y="222103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 Black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MECHATRONIC DESIGN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 Black"/>
              <a:buNone/>
            </a:pPr>
            <a:r>
              <a:rPr b="1" i="0" lang="en" sz="4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MIDSEMESTER PRESENTATION</a:t>
            </a:r>
          </a:p>
        </p:txBody>
      </p:sp>
      <p:sp>
        <p:nvSpPr>
          <p:cNvPr id="103" name="Shape 103"/>
          <p:cNvSpPr txBox="1"/>
          <p:nvPr>
            <p:ph idx="1" type="subTitle"/>
          </p:nvPr>
        </p:nvSpPr>
        <p:spPr>
          <a:xfrm>
            <a:off x="311706" y="2274700"/>
            <a:ext cx="8520599" cy="23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1" lang="en" sz="4800"/>
              <a:t>TOM: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1" lang="en" sz="4600"/>
              <a:t>Trash Organizing Machine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1" sz="1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1" sz="1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1" sz="1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1" sz="1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1" i="0" lang="en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TEAM B</a:t>
            </a:r>
            <a:r>
              <a:rPr b="1" lang="en" sz="1000"/>
              <a:t>: 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JAIME CHU</a:t>
            </a:r>
            <a:r>
              <a:rPr lang="en" sz="1000"/>
              <a:t>, 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SASCHA DEMETRIS</a:t>
            </a:r>
            <a:r>
              <a:rPr lang="en" sz="1000"/>
              <a:t>, 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ANDREW KELLY</a:t>
            </a:r>
            <a:r>
              <a:rPr lang="en" sz="1000"/>
              <a:t>, 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HANNAH LYNESS</a:t>
            </a:r>
            <a:r>
              <a:rPr lang="en" sz="1000"/>
              <a:t>, 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NISHANT POL</a:t>
            </a:r>
            <a:r>
              <a:rPr lang="en" sz="1000"/>
              <a:t>, 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PATRICIA XU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311706" y="414550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CURRENT SYSTEM STATUS - MECHANICAL</a:t>
            </a:r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261181" y="1245850"/>
            <a:ext cx="3623400" cy="36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Frame prototype [1]: demonstrated challenges of attaching various elements to frame</a:t>
            </a:r>
          </a:p>
          <a:p>
            <a: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Horizontal Revolving Door Prototype [2]: surfaced challenges with putting wires in a spinning cylinder</a:t>
            </a:r>
          </a:p>
          <a:p>
            <a: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Vertical Spinning Entryway Prototype [3]: showed high torque required to spin trash</a:t>
            </a: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 b="5751" l="14192" r="3101" t="9523"/>
          <a:stretch/>
        </p:blipFill>
        <p:spPr>
          <a:xfrm>
            <a:off x="3935105" y="1147212"/>
            <a:ext cx="2509948" cy="365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4">
            <a:alphaModFix/>
          </a:blip>
          <a:srcRect b="8187" l="13538" r="13792" t="9594"/>
          <a:stretch/>
        </p:blipFill>
        <p:spPr>
          <a:xfrm>
            <a:off x="6677656" y="2860511"/>
            <a:ext cx="2252548" cy="193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5">
            <a:alphaModFix/>
          </a:blip>
          <a:srcRect b="16507" l="10921" r="17460" t="17322"/>
          <a:stretch/>
        </p:blipFill>
        <p:spPr>
          <a:xfrm>
            <a:off x="6616250" y="1093703"/>
            <a:ext cx="2375349" cy="164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3993525" y="4432600"/>
            <a:ext cx="3450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8646600" y="2390550"/>
            <a:ext cx="3450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183" name="Shape 183"/>
          <p:cNvSpPr txBox="1"/>
          <p:nvPr/>
        </p:nvSpPr>
        <p:spPr>
          <a:xfrm flipH="1">
            <a:off x="8626299" y="4432600"/>
            <a:ext cx="3039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3884580" y="1147225"/>
            <a:ext cx="1311298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Entry Flaps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4620030" y="2390550"/>
            <a:ext cx="1311298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Compacting Ram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5133755" y="4432600"/>
            <a:ext cx="1311298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Divided Bin</a:t>
            </a:r>
          </a:p>
        </p:txBody>
      </p:sp>
      <p:cxnSp>
        <p:nvCxnSpPr>
          <p:cNvPr id="187" name="Shape 187"/>
          <p:cNvCxnSpPr/>
          <p:nvPr/>
        </p:nvCxnSpPr>
        <p:spPr>
          <a:xfrm>
            <a:off x="4317625" y="1432225"/>
            <a:ext cx="961800" cy="39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88" name="Shape 188"/>
          <p:cNvCxnSpPr>
            <a:stCxn id="186" idx="0"/>
          </p:cNvCxnSpPr>
          <p:nvPr/>
        </p:nvCxnSpPr>
        <p:spPr>
          <a:xfrm rot="10800000">
            <a:off x="5279405" y="3717100"/>
            <a:ext cx="510000" cy="715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189" name="Shape 189"/>
          <p:cNvSpPr txBox="1"/>
          <p:nvPr/>
        </p:nvSpPr>
        <p:spPr>
          <a:xfrm>
            <a:off x="7241106" y="1069825"/>
            <a:ext cx="1311298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Entry Area</a:t>
            </a:r>
          </a:p>
        </p:txBody>
      </p:sp>
      <p:cxnSp>
        <p:nvCxnSpPr>
          <p:cNvPr id="190" name="Shape 190"/>
          <p:cNvCxnSpPr/>
          <p:nvPr/>
        </p:nvCxnSpPr>
        <p:spPr>
          <a:xfrm flipH="1">
            <a:off x="7809305" y="1509625"/>
            <a:ext cx="118799" cy="340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191" name="Shape 191"/>
          <p:cNvSpPr txBox="1"/>
          <p:nvPr/>
        </p:nvSpPr>
        <p:spPr>
          <a:xfrm>
            <a:off x="7048500" y="2390550"/>
            <a:ext cx="1311298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Servomotor</a:t>
            </a:r>
          </a:p>
        </p:txBody>
      </p:sp>
      <p:cxnSp>
        <p:nvCxnSpPr>
          <p:cNvPr id="192" name="Shape 192"/>
          <p:cNvCxnSpPr>
            <a:stCxn id="191" idx="3"/>
          </p:cNvCxnSpPr>
          <p:nvPr/>
        </p:nvCxnSpPr>
        <p:spPr>
          <a:xfrm flipH="1" rot="10800000">
            <a:off x="8359799" y="2214150"/>
            <a:ext cx="412800" cy="357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193" name="Shape 193"/>
          <p:cNvSpPr txBox="1"/>
          <p:nvPr/>
        </p:nvSpPr>
        <p:spPr>
          <a:xfrm>
            <a:off x="6790106" y="1822661"/>
            <a:ext cx="1311298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Three Divided Areas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6821000" y="3512326"/>
            <a:ext cx="1249500" cy="630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 Vertical Chambers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7763856" y="3405725"/>
            <a:ext cx="1311298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Axis of Rotation</a:t>
            </a:r>
          </a:p>
        </p:txBody>
      </p:sp>
      <p:cxnSp>
        <p:nvCxnSpPr>
          <p:cNvPr id="196" name="Shape 196"/>
          <p:cNvCxnSpPr/>
          <p:nvPr/>
        </p:nvCxnSpPr>
        <p:spPr>
          <a:xfrm rot="10800000">
            <a:off x="7851003" y="3199023"/>
            <a:ext cx="506699" cy="283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312000" y="332417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CURRENT SYSTEM STATUS - MECHANICAL (CONTINUED)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124900" y="1147225"/>
            <a:ext cx="4210631" cy="3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Hot wire harp[1]: need soft springs to ensure deflection and smooth high tolerance sliding bushings to allow vertical movement</a:t>
            </a:r>
          </a:p>
          <a:p>
            <a: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 sensor[2]: surfaced challenges in placing the plates and springs in the chimney such that the paddles do not hit when spinning</a:t>
            </a:r>
          </a:p>
          <a:p>
            <a: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Bin Prototype[3]: demonstrated feasibility of lazy susan, showed compilation of shaft attachment</a:t>
            </a: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b="27391" l="0" r="7859" t="15980"/>
          <a:stretch/>
        </p:blipFill>
        <p:spPr>
          <a:xfrm>
            <a:off x="4733062" y="3905475"/>
            <a:ext cx="2716950" cy="11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b="0" l="9266" r="10987" t="0"/>
          <a:stretch/>
        </p:blipFill>
        <p:spPr>
          <a:xfrm>
            <a:off x="6802510" y="1147225"/>
            <a:ext cx="2140579" cy="268439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4437130" y="3099925"/>
            <a:ext cx="1543799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b="1" lang="en"/>
              <a:t>C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hrome Wire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7151331" y="4049650"/>
            <a:ext cx="1311298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Springs</a:t>
            </a:r>
          </a:p>
        </p:txBody>
      </p:sp>
      <p:cxnSp>
        <p:nvCxnSpPr>
          <p:cNvPr id="207" name="Shape 207"/>
          <p:cNvCxnSpPr/>
          <p:nvPr/>
        </p:nvCxnSpPr>
        <p:spPr>
          <a:xfrm flipH="1">
            <a:off x="7320005" y="4293625"/>
            <a:ext cx="196199" cy="368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08" name="Shape 208"/>
          <p:cNvSpPr txBox="1"/>
          <p:nvPr/>
        </p:nvSpPr>
        <p:spPr>
          <a:xfrm>
            <a:off x="6621206" y="3462325"/>
            <a:ext cx="1311298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Lazy Susan</a:t>
            </a:r>
          </a:p>
        </p:txBody>
      </p:sp>
      <p:cxnSp>
        <p:nvCxnSpPr>
          <p:cNvPr id="209" name="Shape 209"/>
          <p:cNvCxnSpPr/>
          <p:nvPr/>
        </p:nvCxnSpPr>
        <p:spPr>
          <a:xfrm flipH="1" rot="10800000">
            <a:off x="7627706" y="3156623"/>
            <a:ext cx="490198" cy="486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10" name="Shape 210"/>
          <p:cNvSpPr txBox="1"/>
          <p:nvPr/>
        </p:nvSpPr>
        <p:spPr>
          <a:xfrm>
            <a:off x="7044550" y="1873875"/>
            <a:ext cx="14835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Separate</a:t>
            </a: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Bins</a:t>
            </a:r>
          </a:p>
        </p:txBody>
      </p:sp>
      <p:cxnSp>
        <p:nvCxnSpPr>
          <p:cNvPr id="211" name="Shape 211"/>
          <p:cNvCxnSpPr/>
          <p:nvPr/>
        </p:nvCxnSpPr>
        <p:spPr>
          <a:xfrm flipH="1">
            <a:off x="7641974" y="2190977"/>
            <a:ext cx="70800" cy="474899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212" name="Shape 212"/>
          <p:cNvCxnSpPr/>
          <p:nvPr/>
        </p:nvCxnSpPr>
        <p:spPr>
          <a:xfrm>
            <a:off x="7815500" y="2166586"/>
            <a:ext cx="370200" cy="468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13" name="Shape 213"/>
          <p:cNvSpPr txBox="1"/>
          <p:nvPr/>
        </p:nvSpPr>
        <p:spPr>
          <a:xfrm>
            <a:off x="6616311" y="1337825"/>
            <a:ext cx="1311298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Spinning shaft</a:t>
            </a:r>
          </a:p>
        </p:txBody>
      </p:sp>
      <p:cxnSp>
        <p:nvCxnSpPr>
          <p:cNvPr id="214" name="Shape 214"/>
          <p:cNvCxnSpPr/>
          <p:nvPr/>
        </p:nvCxnSpPr>
        <p:spPr>
          <a:xfrm>
            <a:off x="7627706" y="1627225"/>
            <a:ext cx="304798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15" name="Shape 215"/>
          <p:cNvSpPr txBox="1"/>
          <p:nvPr/>
        </p:nvSpPr>
        <p:spPr>
          <a:xfrm>
            <a:off x="5635925" y="4662325"/>
            <a:ext cx="3450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6271312" y="2957575"/>
            <a:ext cx="3450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8598100" y="3462325"/>
            <a:ext cx="3450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5">
            <a:alphaModFix/>
          </a:blip>
          <a:srcRect b="14588" l="11876" r="21326" t="0"/>
          <a:stretch/>
        </p:blipFill>
        <p:spPr>
          <a:xfrm>
            <a:off x="4292917" y="1152588"/>
            <a:ext cx="2509582" cy="180498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4321355" y="1072828"/>
            <a:ext cx="902399" cy="264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b="1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Spring</a:t>
            </a:r>
          </a:p>
        </p:txBody>
      </p:sp>
      <p:cxnSp>
        <p:nvCxnSpPr>
          <p:cNvPr id="220" name="Shape 220"/>
          <p:cNvCxnSpPr>
            <a:stCxn id="205" idx="0"/>
          </p:cNvCxnSpPr>
          <p:nvPr/>
        </p:nvCxnSpPr>
        <p:spPr>
          <a:xfrm flipH="1" rot="10800000">
            <a:off x="5209030" y="1995325"/>
            <a:ext cx="315600" cy="1104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221" name="Shape 221"/>
          <p:cNvCxnSpPr>
            <a:stCxn id="219" idx="2"/>
          </p:cNvCxnSpPr>
          <p:nvPr/>
        </p:nvCxnSpPr>
        <p:spPr>
          <a:xfrm>
            <a:off x="4772555" y="1337727"/>
            <a:ext cx="681900" cy="126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311706" y="377579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CURRENT SYSTEM STATUS-ELECTRICAL</a:t>
            </a:r>
          </a:p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0" y="1208878"/>
            <a:ext cx="5201100" cy="37904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Inductance (metals)</a:t>
            </a:r>
          </a:p>
          <a:p>
            <a:pPr indent="-3302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 eddy currents in target object</a:t>
            </a: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Mass: (glass, other)</a:t>
            </a:r>
          </a:p>
          <a:p>
            <a:pPr indent="-3302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Parallel plates separated by springs</a:t>
            </a:r>
          </a:p>
          <a:p>
            <a:pPr indent="-330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Hall Effect sensor measures displacement, which is proportional to force</a:t>
            </a: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Optical: (transparent glass, plastic)</a:t>
            </a:r>
          </a:p>
          <a:p>
            <a:pPr indent="-3302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Near IR reflectivity</a:t>
            </a: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Hot wire: (Plastic, styrofoam)</a:t>
            </a:r>
          </a:p>
          <a:p>
            <a:pPr indent="-3302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 deflection of melting object</a:t>
            </a: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Probabilistic approach</a:t>
            </a:r>
          </a:p>
          <a:p>
            <a:pPr indent="-3302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Sensors assign probability</a:t>
            </a:r>
          </a:p>
          <a:p>
            <a:pPr indent="-330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sensor has accuracy weighting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0505" y="1256440"/>
            <a:ext cx="3551799" cy="308528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/>
        </p:nvSpPr>
        <p:spPr>
          <a:xfrm>
            <a:off x="7530725" y="588175"/>
            <a:ext cx="11418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Inductance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(under flap)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6518350" y="828175"/>
            <a:ext cx="8163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Optical</a:t>
            </a:r>
          </a:p>
        </p:txBody>
      </p:sp>
      <p:cxnSp>
        <p:nvCxnSpPr>
          <p:cNvPr id="231" name="Shape 231"/>
          <p:cNvCxnSpPr>
            <a:stCxn id="229" idx="2"/>
          </p:cNvCxnSpPr>
          <p:nvPr/>
        </p:nvCxnSpPr>
        <p:spPr>
          <a:xfrm>
            <a:off x="8101625" y="1208875"/>
            <a:ext cx="190200" cy="8901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232" name="Shape 232"/>
          <p:cNvCxnSpPr/>
          <p:nvPr/>
        </p:nvCxnSpPr>
        <p:spPr>
          <a:xfrm flipH="1">
            <a:off x="6931005" y="1147225"/>
            <a:ext cx="30299" cy="7788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33" name="Shape 233"/>
          <p:cNvSpPr txBox="1"/>
          <p:nvPr/>
        </p:nvSpPr>
        <p:spPr>
          <a:xfrm>
            <a:off x="4843655" y="1147225"/>
            <a:ext cx="947099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Hot Wire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7788575" y="3485600"/>
            <a:ext cx="8163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Mass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5" y="0"/>
            <a:ext cx="4574625" cy="313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" y="1"/>
            <a:ext cx="4574622" cy="296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28600" y="2969499"/>
            <a:ext cx="2387223" cy="179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6">
            <a:alphaModFix/>
          </a:blip>
          <a:srcRect b="18129" l="0" r="0" t="19969"/>
          <a:stretch/>
        </p:blipFill>
        <p:spPr>
          <a:xfrm>
            <a:off x="1972050" y="3451903"/>
            <a:ext cx="2599946" cy="160444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2493475" y="3020952"/>
            <a:ext cx="1877400" cy="37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Sense Coil</a:t>
            </a:r>
          </a:p>
        </p:txBody>
      </p:sp>
      <p:cxnSp>
        <p:nvCxnSpPr>
          <p:cNvPr id="244" name="Shape 244"/>
          <p:cNvCxnSpPr/>
          <p:nvPr/>
        </p:nvCxnSpPr>
        <p:spPr>
          <a:xfrm>
            <a:off x="3125305" y="3367503"/>
            <a:ext cx="426598" cy="46139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grpSp>
        <p:nvGrpSpPr>
          <p:cNvPr id="245" name="Shape 245"/>
          <p:cNvGrpSpPr/>
          <p:nvPr/>
        </p:nvGrpSpPr>
        <p:grpSpPr>
          <a:xfrm>
            <a:off x="4571993" y="3133675"/>
            <a:ext cx="3456087" cy="1900532"/>
            <a:chOff x="6161200" y="2064400"/>
            <a:chExt cx="5212016" cy="2923896"/>
          </a:xfrm>
        </p:grpSpPr>
        <p:pic>
          <p:nvPicPr>
            <p:cNvPr id="246" name="Shape 246"/>
            <p:cNvPicPr preferRelativeResize="0"/>
            <p:nvPr/>
          </p:nvPicPr>
          <p:blipFill rotWithShape="1">
            <a:blip r:embed="rId7">
              <a:alphaModFix/>
            </a:blip>
            <a:srcRect b="5392" l="7008" r="4503" t="0"/>
            <a:stretch/>
          </p:blipFill>
          <p:spPr>
            <a:xfrm>
              <a:off x="6161200" y="2064400"/>
              <a:ext cx="2734624" cy="2923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Shape 247"/>
            <p:cNvSpPr txBox="1"/>
            <p:nvPr/>
          </p:nvSpPr>
          <p:spPr>
            <a:xfrm>
              <a:off x="9199117" y="2206302"/>
              <a:ext cx="2174099" cy="583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optical sensors</a:t>
              </a:r>
            </a:p>
          </p:txBody>
        </p:sp>
        <p:cxnSp>
          <p:nvCxnSpPr>
            <p:cNvPr id="248" name="Shape 248"/>
            <p:cNvCxnSpPr>
              <a:stCxn id="247" idx="1"/>
            </p:cNvCxnSpPr>
            <p:nvPr/>
          </p:nvCxnSpPr>
          <p:spPr>
            <a:xfrm flipH="1">
              <a:off x="8605417" y="2498202"/>
              <a:ext cx="593700" cy="280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lg" w="lg" type="triangle"/>
            </a:ln>
          </p:spPr>
        </p:cxnSp>
      </p:grpSp>
      <p:sp>
        <p:nvSpPr>
          <p:cNvPr id="249" name="Shape 249"/>
          <p:cNvSpPr/>
          <p:nvPr/>
        </p:nvSpPr>
        <p:spPr>
          <a:xfrm>
            <a:off x="7636364" y="3731357"/>
            <a:ext cx="1405200" cy="1226698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0" name="Shape 250"/>
          <p:cNvCxnSpPr/>
          <p:nvPr/>
        </p:nvCxnSpPr>
        <p:spPr>
          <a:xfrm>
            <a:off x="6105530" y="4162425"/>
            <a:ext cx="1995598" cy="762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Shape 251"/>
          <p:cNvCxnSpPr/>
          <p:nvPr/>
        </p:nvCxnSpPr>
        <p:spPr>
          <a:xfrm flipH="1">
            <a:off x="6122905" y="3738578"/>
            <a:ext cx="2082898" cy="270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Shape 252"/>
          <p:cNvCxnSpPr>
            <a:stCxn id="247" idx="1"/>
          </p:cNvCxnSpPr>
          <p:nvPr/>
        </p:nvCxnSpPr>
        <p:spPr>
          <a:xfrm flipH="1">
            <a:off x="6170036" y="3415647"/>
            <a:ext cx="416400" cy="378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253" name="Shape 253"/>
          <p:cNvCxnSpPr>
            <a:stCxn id="247" idx="1"/>
          </p:cNvCxnSpPr>
          <p:nvPr/>
        </p:nvCxnSpPr>
        <p:spPr>
          <a:xfrm flipH="1">
            <a:off x="6148436" y="3415647"/>
            <a:ext cx="438000" cy="532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254" name="Shape 254"/>
          <p:cNvCxnSpPr>
            <a:stCxn id="247" idx="1"/>
          </p:cNvCxnSpPr>
          <p:nvPr/>
        </p:nvCxnSpPr>
        <p:spPr>
          <a:xfrm flipH="1">
            <a:off x="6086336" y="3415647"/>
            <a:ext cx="500100" cy="718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pic>
        <p:nvPicPr>
          <p:cNvPr id="255" name="Shape 255"/>
          <p:cNvPicPr preferRelativeResize="0"/>
          <p:nvPr/>
        </p:nvPicPr>
        <p:blipFill rotWithShape="1">
          <a:blip r:embed="rId8">
            <a:alphaModFix/>
          </a:blip>
          <a:srcRect b="16747" l="21868" r="25837" t="12997"/>
          <a:stretch/>
        </p:blipFill>
        <p:spPr>
          <a:xfrm rot="-5399996">
            <a:off x="7954015" y="3955614"/>
            <a:ext cx="769900" cy="77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x="444443" y="460218"/>
            <a:ext cx="5940325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SENSING: MASS TESTING</a:t>
            </a: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6" y="1248001"/>
            <a:ext cx="6099625" cy="3659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Shape 262"/>
          <p:cNvGrpSpPr/>
          <p:nvPr/>
        </p:nvGrpSpPr>
        <p:grpSpPr>
          <a:xfrm>
            <a:off x="6373952" y="399116"/>
            <a:ext cx="2556226" cy="4156548"/>
            <a:chOff x="4145700" y="1456350"/>
            <a:chExt cx="1866948" cy="3288148"/>
          </a:xfrm>
        </p:grpSpPr>
        <p:pic>
          <p:nvPicPr>
            <p:cNvPr id="263" name="Shape 263"/>
            <p:cNvPicPr preferRelativeResize="0"/>
            <p:nvPr/>
          </p:nvPicPr>
          <p:blipFill rotWithShape="1">
            <a:blip r:embed="rId4">
              <a:alphaModFix/>
            </a:blip>
            <a:srcRect b="0" l="22075" r="17967" t="0"/>
            <a:stretch/>
          </p:blipFill>
          <p:spPr>
            <a:xfrm>
              <a:off x="4145700" y="1456350"/>
              <a:ext cx="1866948" cy="3114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Shape 264"/>
            <p:cNvSpPr txBox="1"/>
            <p:nvPr/>
          </p:nvSpPr>
          <p:spPr>
            <a:xfrm>
              <a:off x="4153600" y="4398600"/>
              <a:ext cx="1385699" cy="3458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parallel plates</a:t>
              </a: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and coil</a:t>
              </a:r>
            </a:p>
          </p:txBody>
        </p:sp>
        <p:cxnSp>
          <p:nvCxnSpPr>
            <p:cNvPr id="265" name="Shape 265"/>
            <p:cNvCxnSpPr/>
            <p:nvPr/>
          </p:nvCxnSpPr>
          <p:spPr>
            <a:xfrm>
              <a:off x="4434050" y="4267775"/>
              <a:ext cx="421200" cy="243899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lg" w="lg" type="stealth"/>
              <a:tailEnd len="med" w="med" type="none"/>
            </a:ln>
          </p:spPr>
        </p:cxnSp>
      </p:grp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311706" y="1762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PROJECT MANAGEMENT</a:t>
            </a:r>
          </a:p>
        </p:txBody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311706" y="1007526"/>
            <a:ext cx="38159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Functional Teaming:</a:t>
            </a:r>
          </a:p>
          <a:p>
            <a: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Sensing and Power</a:t>
            </a:r>
          </a:p>
          <a:p>
            <a:pPr indent="-2794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7141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Nishant and Jaime</a:t>
            </a:r>
          </a:p>
          <a:p>
            <a:pPr indent="-228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 1 and Frame</a:t>
            </a:r>
          </a:p>
          <a:p>
            <a:pPr indent="-2794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7141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Sascha and Patricia</a:t>
            </a:r>
          </a:p>
          <a:p>
            <a:pPr indent="-228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Units 2 and 3</a:t>
            </a:r>
          </a:p>
          <a:p>
            <a:pPr indent="-2794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7141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Andrew and Hannah</a:t>
            </a:r>
          </a:p>
          <a:p>
            <a: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Risk Management  </a:t>
            </a:r>
          </a:p>
          <a:p>
            <a: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Customer Concerns - Hot Wire</a:t>
            </a:r>
          </a:p>
          <a:p>
            <a:pPr indent="-228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Close to Budget</a:t>
            </a:r>
          </a:p>
          <a:p>
            <a:pPr indent="-228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Frame Fabrication</a:t>
            </a: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3972298" y="1007528"/>
            <a:ext cx="2196894" cy="474797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FINANCES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3" name="Shape 273"/>
          <p:cNvGraphicFramePr/>
          <p:nvPr/>
        </p:nvGraphicFramePr>
        <p:xfrm>
          <a:off x="3972298" y="14858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{AC6A5CF4-4942-4A3D-A71D-E81D81E43F83}</a:tableStyleId>
              </a:tblPr>
              <a:tblGrid>
                <a:gridCol w="2198675"/>
                <a:gridCol w="1150500"/>
                <a:gridCol w="1355450"/>
              </a:tblGrid>
              <a:tr h="469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lang="en" sz="1800" u="none" cap="none" strike="noStrike"/>
                        <a:t>Subsystem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lang="en" sz="1800" u="none" cap="none" strike="noStrike"/>
                        <a:t>To-Date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lang="en" sz="1800" u="none" cap="none" strike="noStrike"/>
                        <a:t>Expected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360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Electrical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$80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$320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15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Mechanical (Unit 1)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$85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$150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15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Mechanical (Unit 2)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$0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$300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15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Mechanical (Unit 3)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$25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u="none" cap="none" strike="noStrike"/>
                        <a:t>$275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360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lang="en" sz="1800" u="none" cap="none" strike="noStrike"/>
                        <a:t>Total Cost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lang="en" sz="1800" u="none" cap="none" strike="noStrike"/>
                        <a:t>$190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lang="en" sz="1800" u="none" cap="none" strike="noStrike"/>
                        <a:t>$1125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x="311706" y="3159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SCHEDULE</a:t>
            </a:r>
          </a:p>
        </p:txBody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311700" y="1225225"/>
            <a:ext cx="4590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Divided by category</a:t>
            </a:r>
          </a:p>
          <a:p>
            <a: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to finish early to allow time for debugging and improvement</a:t>
            </a:r>
          </a:p>
        </p:txBody>
      </p:sp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8278" y="795731"/>
            <a:ext cx="3663874" cy="390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type="title"/>
          </p:nvPr>
        </p:nvSpPr>
        <p:spPr>
          <a:xfrm>
            <a:off x="311706" y="873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MARCH SCHEDULE</a:t>
            </a:r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0750" y="997200"/>
            <a:ext cx="6457950" cy="401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311706" y="76203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APRIL SCHEDULE</a:t>
            </a:r>
          </a:p>
        </p:txBody>
      </p:sp>
      <p:pic>
        <p:nvPicPr>
          <p:cNvPr id="292" name="Shape 2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9205" y="965612"/>
            <a:ext cx="6505574" cy="402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311706" y="873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MAY SCHEDULE</a:t>
            </a:r>
          </a:p>
        </p:txBody>
      </p:sp>
      <p:pic>
        <p:nvPicPr>
          <p:cNvPr id="298" name="Shape 2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8730" y="1881000"/>
            <a:ext cx="6486524" cy="16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7" y="552204"/>
            <a:ext cx="5923994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2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SELECTED DESIGN REQUIREMENTS  </a:t>
            </a: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6" y="1383503"/>
            <a:ext cx="8520599" cy="3468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SYS-R5. Device shall classify trash input into four categories. metal, plastic, glass, and other. Accuracy of classification must be at least 85%.</a:t>
            </a:r>
          </a:p>
          <a:p>
            <a:pPr indent="0" lvl="0" marL="228600" marR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SYS-R7. Device shall store trash input into two categories. (metal, plastic, glass) and other. Other category includes non-rigid plastic with no recycling number, cement, wood, ceramics, clothes, cotton, socks, wool, cardboard, newspaper, books, magazines, and styrofoam. </a:t>
            </a:r>
          </a:p>
          <a:p>
            <a:pPr indent="0" lvl="0" marL="228600" marR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SYS-R8. Device shall accept trash at an average speed of 3 seconds per item for 15 items. </a:t>
            </a:r>
          </a:p>
          <a:p>
            <a:pPr indent="0" lvl="0" marL="0" marR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0339" y="-21071"/>
            <a:ext cx="2287923" cy="153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THANK YOU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type="title"/>
          </p:nvPr>
        </p:nvSpPr>
        <p:spPr>
          <a:xfrm>
            <a:off x="311706" y="3159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REFERENCES</a:t>
            </a:r>
          </a:p>
        </p:txBody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311706" y="1225225"/>
            <a:ext cx="85205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https://www.cokecce.com/insights/recycle-for-the-future</a:t>
            </a: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http://www.americasquarterly.org/waste-and-recycling</a:t>
            </a: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6" y="412650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2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SELECTED DESIGN REQUIREMENTS (COOLNESS FACTORS)</a:t>
            </a:r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311706" y="1414876"/>
            <a:ext cx="5219698" cy="31643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SYS-R12. Device shall measure and report bin fullness.</a:t>
            </a:r>
          </a:p>
          <a:p>
            <a:pPr indent="0" lvl="0" marL="228600" marR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SYS-R13. Device shall compress plastic and aluminum objects, but should not compress glass and “other” objects.</a:t>
            </a:r>
          </a:p>
          <a:p>
            <a:pPr indent="0" lvl="0" marL="0" marR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b="6863" l="18889" r="16086" t="0"/>
          <a:stretch/>
        </p:blipFill>
        <p:spPr>
          <a:xfrm>
            <a:off x="5764280" y="1414876"/>
            <a:ext cx="2859974" cy="273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311706" y="3159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FUNCTIONAL ARCHITECTURE</a:t>
            </a: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525" y="1147225"/>
            <a:ext cx="8801598" cy="383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11706" y="3159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SYSTEM DESCRIPTION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20761" y="1657602"/>
            <a:ext cx="85205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Unit 1: Input and Sensing</a:t>
            </a: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Unit 2: Compacting</a:t>
            </a: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Unit 3: Sorting</a:t>
            </a:r>
          </a:p>
        </p:txBody>
      </p:sp>
      <p:grpSp>
        <p:nvGrpSpPr>
          <p:cNvPr id="130" name="Shape 130"/>
          <p:cNvGrpSpPr/>
          <p:nvPr/>
        </p:nvGrpSpPr>
        <p:grpSpPr>
          <a:xfrm>
            <a:off x="2440806" y="1147226"/>
            <a:ext cx="5805320" cy="3755498"/>
            <a:chOff x="2440806" y="1147226"/>
            <a:chExt cx="5805320" cy="3755498"/>
          </a:xfrm>
        </p:grpSpPr>
        <p:pic>
          <p:nvPicPr>
            <p:cNvPr id="131" name="Shape 1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214578" y="1147226"/>
              <a:ext cx="3031548" cy="37554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2" name="Shape 132"/>
            <p:cNvCxnSpPr/>
            <p:nvPr/>
          </p:nvCxnSpPr>
          <p:spPr>
            <a:xfrm>
              <a:off x="3756005" y="1932025"/>
              <a:ext cx="2608499" cy="125700"/>
            </a:xfrm>
            <a:prstGeom prst="straightConnector1">
              <a:avLst/>
            </a:prstGeom>
            <a:noFill/>
            <a:ln cap="flat" cmpd="sng" w="38100">
              <a:solidFill>
                <a:srgbClr val="F6B26B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cxnSp>
          <p:nvCxnSpPr>
            <p:cNvPr id="133" name="Shape 133"/>
            <p:cNvCxnSpPr/>
            <p:nvPr/>
          </p:nvCxnSpPr>
          <p:spPr>
            <a:xfrm flipH="1" rot="10800000">
              <a:off x="2975050" y="2777602"/>
              <a:ext cx="3132300" cy="26398"/>
            </a:xfrm>
            <a:prstGeom prst="straightConnector1">
              <a:avLst/>
            </a:prstGeom>
            <a:noFill/>
            <a:ln cap="flat" cmpd="sng" w="38100">
              <a:solidFill>
                <a:srgbClr val="F6B26B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cxnSp>
          <p:nvCxnSpPr>
            <p:cNvPr id="134" name="Shape 134"/>
            <p:cNvCxnSpPr/>
            <p:nvPr/>
          </p:nvCxnSpPr>
          <p:spPr>
            <a:xfrm>
              <a:off x="2440806" y="3435878"/>
              <a:ext cx="3771298" cy="234420"/>
            </a:xfrm>
            <a:prstGeom prst="straightConnector1">
              <a:avLst/>
            </a:prstGeom>
            <a:noFill/>
            <a:ln cap="flat" cmpd="sng" w="38100">
              <a:solidFill>
                <a:srgbClr val="F6B26B"/>
              </a:solidFill>
              <a:prstDash val="solid"/>
              <a:round/>
              <a:headEnd len="med" w="med" type="none"/>
              <a:tailEnd len="lg" w="lg" type="triangle"/>
            </a:ln>
          </p:spPr>
        </p:cxnSp>
      </p:grp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11706" y="3159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UNIT 1 DESIGN CONCEPT</a:t>
            </a:r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4064525" y="1225225"/>
            <a:ext cx="4767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Entry on top to fit with typical trash bin profile</a:t>
            </a:r>
          </a:p>
          <a:p>
            <a: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Inductance sensors on entry flaps to come in close contact with metals</a:t>
            </a:r>
          </a:p>
          <a:p>
            <a: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sensing chambers to allow for faster acceptance</a:t>
            </a:r>
          </a:p>
          <a:p>
            <a: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paddles rotate to expose object to different chambers</a:t>
            </a:r>
          </a:p>
          <a:p>
            <a: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 through to compacting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727" y="1267965"/>
            <a:ext cx="3551799" cy="30852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Shape 142"/>
          <p:cNvCxnSpPr/>
          <p:nvPr/>
        </p:nvCxnSpPr>
        <p:spPr>
          <a:xfrm rot="10800000">
            <a:off x="3445123" y="2092048"/>
            <a:ext cx="847476" cy="43801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43" name="Shape 143"/>
          <p:cNvCxnSpPr/>
          <p:nvPr/>
        </p:nvCxnSpPr>
        <p:spPr>
          <a:xfrm rot="10800000">
            <a:off x="2672156" y="3340100"/>
            <a:ext cx="1722043" cy="482599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11706" y="3159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UNIT 2 DESIGN CONCEPT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4102100" y="1225225"/>
            <a:ext cx="4730074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Items fall through from Unit 1</a:t>
            </a:r>
          </a:p>
          <a:p>
            <a:pPr indent="-342900" lvl="1" marL="9144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directly to Trash</a:t>
            </a:r>
          </a:p>
          <a:p>
            <a: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Glass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directly to Recycling</a:t>
            </a:r>
          </a:p>
          <a:p>
            <a: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Metals and Plastics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fall onto the ‘Floor’</a:t>
            </a:r>
          </a:p>
          <a:p>
            <a:pPr indent="-228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Metals and Plastics Compacted, then pushed into Recycling</a:t>
            </a:r>
          </a:p>
          <a:p>
            <a:pPr indent="-228600" lvl="0" marL="4572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Houses motors and electronics</a:t>
            </a:r>
          </a:p>
        </p:txBody>
      </p:sp>
      <p:grpSp>
        <p:nvGrpSpPr>
          <p:cNvPr id="150" name="Shape 150"/>
          <p:cNvGrpSpPr/>
          <p:nvPr/>
        </p:nvGrpSpPr>
        <p:grpSpPr>
          <a:xfrm>
            <a:off x="571501" y="1356628"/>
            <a:ext cx="3289299" cy="2785691"/>
            <a:chOff x="928575" y="1338175"/>
            <a:chExt cx="3289299" cy="2785691"/>
          </a:xfrm>
        </p:grpSpPr>
        <p:pic>
          <p:nvPicPr>
            <p:cNvPr id="151" name="Shape 151"/>
            <p:cNvPicPr preferRelativeResize="0"/>
            <p:nvPr/>
          </p:nvPicPr>
          <p:blipFill rotWithShape="1">
            <a:blip r:embed="rId3">
              <a:alphaModFix/>
            </a:blip>
            <a:srcRect b="0" l="10542" r="13613" t="0"/>
            <a:stretch/>
          </p:blipFill>
          <p:spPr>
            <a:xfrm>
              <a:off x="928575" y="1457550"/>
              <a:ext cx="3289299" cy="26663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Shape 152"/>
            <p:cNvSpPr txBox="1"/>
            <p:nvPr/>
          </p:nvSpPr>
          <p:spPr>
            <a:xfrm>
              <a:off x="1317255" y="1338175"/>
              <a:ext cx="1787698" cy="3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Motor moves plate to compress item</a:t>
              </a:r>
            </a:p>
          </p:txBody>
        </p:sp>
        <p:sp>
          <p:nvSpPr>
            <p:cNvPr id="153" name="Shape 153"/>
            <p:cNvSpPr txBox="1"/>
            <p:nvPr/>
          </p:nvSpPr>
          <p:spPr>
            <a:xfrm rot="5400000">
              <a:off x="1923673" y="1404774"/>
              <a:ext cx="386700" cy="107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Arial"/>
                <a:buNone/>
              </a:pPr>
              <a:r>
                <a:rPr b="0" i="0" lang="en" sz="48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{</a:t>
              </a:r>
            </a:p>
          </p:txBody>
        </p:sp>
      </p:grpSp>
      <p:cxnSp>
        <p:nvCxnSpPr>
          <p:cNvPr id="154" name="Shape 154"/>
          <p:cNvCxnSpPr/>
          <p:nvPr/>
        </p:nvCxnSpPr>
        <p:spPr>
          <a:xfrm flipH="1">
            <a:off x="1879600" y="2768600"/>
            <a:ext cx="2628901" cy="131822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55" name="Shape 155"/>
          <p:cNvCxnSpPr/>
          <p:nvPr/>
        </p:nvCxnSpPr>
        <p:spPr>
          <a:xfrm rot="10800000">
            <a:off x="2747882" y="2900421"/>
            <a:ext cx="1544717" cy="1678803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311706" y="315928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UNIT 3 DESIGN CONCEPT</a:t>
            </a:r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4734950" y="1225225"/>
            <a:ext cx="40974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Outer stationary frame</a:t>
            </a:r>
          </a:p>
          <a:p>
            <a: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Inner platform holds separate bins, spins on lazy Susan turntable</a:t>
            </a:r>
          </a:p>
          <a:p>
            <a: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Spins based on determination from Units 1 and 2</a:t>
            </a:r>
          </a:p>
          <a:p>
            <a: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Large, easy-access doors to remove bins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79" y="1225225"/>
            <a:ext cx="3187126" cy="335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Shape 163"/>
          <p:cNvCxnSpPr/>
          <p:nvPr/>
        </p:nvCxnSpPr>
        <p:spPr>
          <a:xfrm rot="10800000">
            <a:off x="2258198" y="3052604"/>
            <a:ext cx="2655300" cy="465295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164" name="Shape 164"/>
          <p:cNvCxnSpPr/>
          <p:nvPr/>
        </p:nvCxnSpPr>
        <p:spPr>
          <a:xfrm rot="10800000">
            <a:off x="2331356" y="2247673"/>
            <a:ext cx="2582142" cy="597126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128600" y="101600"/>
            <a:ext cx="26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2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CYBER-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2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PHYSICAL 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2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ARCHI-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" sz="32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TECTURE</a:t>
            </a: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0316" y="0"/>
            <a:ext cx="65436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" y="2560171"/>
            <a:ext cx="2600324" cy="2194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